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Proxima Nova"/>
      <p:regular r:id="rId59"/>
      <p:bold r:id="rId60"/>
      <p:italic r:id="rId61"/>
      <p:boldItalic r:id="rId62"/>
    </p:embeddedFont>
    <p:embeddedFont>
      <p:font typeface="Nunito"/>
      <p:regular r:id="rId63"/>
      <p:bold r:id="rId64"/>
      <p:italic r:id="rId65"/>
      <p:boldItalic r:id="rId66"/>
    </p:embeddedFont>
    <p:embeddedFont>
      <p:font typeface="Montserrat"/>
      <p:regular r:id="rId67"/>
      <p:bold r:id="rId68"/>
      <p:italic r:id="rId69"/>
      <p:boldItalic r:id="rId70"/>
    </p:embeddedFont>
    <p:embeddedFont>
      <p:font typeface="Google Sans Medium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GoogleSansMedium-italic.fntdata"/><Relationship Id="rId72" Type="http://schemas.openxmlformats.org/officeDocument/2006/relationships/font" Target="fonts/GoogleSansMedium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schemas.openxmlformats.org/officeDocument/2006/relationships/font" Target="fonts/GoogleSansMedium-bold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GoogleSansMedium-regular.fntdata"/><Relationship Id="rId70" Type="http://schemas.openxmlformats.org/officeDocument/2006/relationships/font" Target="fonts/Montserrat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italic.fntdata"/><Relationship Id="rId20" Type="http://schemas.openxmlformats.org/officeDocument/2006/relationships/slide" Target="slides/slide16.xml"/><Relationship Id="rId64" Type="http://schemas.openxmlformats.org/officeDocument/2006/relationships/font" Target="fonts/Nunito-bold.fntdata"/><Relationship Id="rId63" Type="http://schemas.openxmlformats.org/officeDocument/2006/relationships/font" Target="fonts/Nunito-regular.fntdata"/><Relationship Id="rId22" Type="http://schemas.openxmlformats.org/officeDocument/2006/relationships/slide" Target="slides/slide18.xml"/><Relationship Id="rId66" Type="http://schemas.openxmlformats.org/officeDocument/2006/relationships/font" Target="fonts/Nunito-boldItalic.fntdata"/><Relationship Id="rId21" Type="http://schemas.openxmlformats.org/officeDocument/2006/relationships/slide" Target="slides/slide17.xml"/><Relationship Id="rId65" Type="http://schemas.openxmlformats.org/officeDocument/2006/relationships/font" Target="fonts/Nunito-italic.fntdata"/><Relationship Id="rId24" Type="http://schemas.openxmlformats.org/officeDocument/2006/relationships/slide" Target="slides/slide20.xml"/><Relationship Id="rId68" Type="http://schemas.openxmlformats.org/officeDocument/2006/relationships/font" Target="fonts/Montserrat-bold.fntdata"/><Relationship Id="rId23" Type="http://schemas.openxmlformats.org/officeDocument/2006/relationships/slide" Target="slides/slide19.xml"/><Relationship Id="rId67" Type="http://schemas.openxmlformats.org/officeDocument/2006/relationships/font" Target="fonts/Montserrat-regular.fntdata"/><Relationship Id="rId60" Type="http://schemas.openxmlformats.org/officeDocument/2006/relationships/font" Target="fonts/ProximaNova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ontserra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-italic.fntdata"/><Relationship Id="rId12" Type="http://schemas.openxmlformats.org/officeDocument/2006/relationships/slide" Target="slides/slide8.xml"/><Relationship Id="rId56" Type="http://schemas.openxmlformats.org/officeDocument/2006/relationships/font" Target="fonts/Roboto-bold.fntdata"/><Relationship Id="rId15" Type="http://schemas.openxmlformats.org/officeDocument/2006/relationships/slide" Target="slides/slide11.xml"/><Relationship Id="rId59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.d2l.ai/stanford-cs329p/" TargetMode="External"/><Relationship Id="rId3" Type="http://schemas.openxmlformats.org/officeDocument/2006/relationships/hyperlink" Target="https://www.youtube.com/watch?v=rvy3EggGH7w" TargetMode="External"/><Relationship Id="rId4" Type="http://schemas.openxmlformats.org/officeDocument/2006/relationships/hyperlink" Target="https://www.youtube.com/watch?v=jGwO_UgTS7I&amp;list=PLoROMvodv4rMiGQp3WXShtMGgzqpfVfbU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8598bb53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f8598bb53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8598bb53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f8598bb53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b7768c3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b7768c3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03cbdf20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03cbdf2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03cbdf20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03cbdf20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03cbdf20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03cbdf20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03cbdf20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03cbdf20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03cbdf20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03cbdf20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03cbdf20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03cbdf20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03cbdf20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03cbdf20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b7768c39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b7768c39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8598bb536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8598bb536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8598bb53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8598bb53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8598bb53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8598bb53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8598bb53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8598bb53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8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Las API web han facilitado el buen funcionamiento de las aplicaciones en las que se involucran varios lenguajes.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8598bb53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8598bb53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8598bb53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8598bb53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Las API son muy parecidas a las aplicaciones web, pero en lugar de ofrecerle una página HTML con un estilo agradable, las API tienden a </a:t>
            </a:r>
            <a:r>
              <a:rPr b="1"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devolver datos en un formato</a:t>
            </a: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intercambio de datos </a:t>
            </a:r>
            <a:r>
              <a:rPr b="1"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estándar</a:t>
            </a:r>
            <a:r>
              <a:rPr lang="en" sz="1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como JSON, XML, etc. </a:t>
            </a:r>
            <a:endParaRPr sz="8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8598bb536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8598bb536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61616"/>
                </a:solidFill>
                <a:highlight>
                  <a:srgbClr val="FFFFFF"/>
                </a:highlight>
              </a:rPr>
              <a:t>The IBM Watson™ Assistant service combines machine learning, natural language understanding, and an integrated dialog editor to create conversation flows between your apps and your users.</a:t>
            </a:r>
            <a:endParaRPr sz="105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161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8598bb53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8598bb53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6161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8598bb536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8598bb536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8598bb53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8598bb53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Flask es un framework de servicios web en Python muy popular.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marco de Flask viene con un servidor web ligero incorporado que necesita una configuración mínima y se puede controlar desde su código Python.</a:t>
            </a:r>
            <a:endParaRPr sz="8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8598c3a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8598c3a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 una API con Flask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8598bb53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8598bb53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8598bb53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8598bb53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8598bb536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8598bb536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292929"/>
                </a:solidFill>
                <a:highlight>
                  <a:srgbClr val="FFFFFF"/>
                </a:highlight>
              </a:rPr>
              <a:t>File Structure</a:t>
            </a:r>
            <a:endParaRPr sz="16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Last thing I want to include is a little overview of the file structure for this simple API.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8598bb53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8598bb53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8598bb536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f8598bb536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8598bb53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8598bb53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d5f4776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d5f4776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73117e56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73117e56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d2af500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d2af500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mencionamos para tenerlo recordatorio Esto lo utilizaremos en la notebook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d2af500e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d2af500e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Esto lo utilizaremos en la práctica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d2af500e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d2af500e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Esto lo utilizaremos en la práctica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d2af500e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d2af500e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Esto lo utilizaremos en la práctica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d5f4776b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d5f4776b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8598bb53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8598bb53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b7768c39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b7768c39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b7768c39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b7768c39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b7768c3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b7768c3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b7b5de2b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b7b5de2b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de8c4bdd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de8c4bdd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8598bb53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f8598bb53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</a:rPr>
              <a:t>La introducción al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 329P</a:t>
            </a:r>
            <a:r>
              <a:rPr lang="en" sz="1000">
                <a:solidFill>
                  <a:schemeClr val="dk1"/>
                </a:solidFill>
              </a:rPr>
              <a:t> en chino por </a:t>
            </a:r>
            <a:r>
              <a:rPr lang="en" sz="1000">
                <a:solidFill>
                  <a:schemeClr val="dk1"/>
                </a:solidFill>
                <a:highlight>
                  <a:srgbClr val="F9F9F9"/>
                </a:highlight>
              </a:rPr>
              <a:t>Mu Li</a:t>
            </a:r>
            <a:endParaRPr sz="10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https://www.youtube.com/watch?v=rvy3EggGH7w</a:t>
            </a:r>
            <a:endParaRPr sz="23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Lecture 1 - Stanford CS229: Machine Learning - Andrew Ng (Autumn 2018)</a:t>
            </a:r>
            <a:endParaRPr sz="10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 u="sng">
                <a:solidFill>
                  <a:schemeClr val="hlink"/>
                </a:solidFill>
                <a:highlight>
                  <a:srgbClr val="F9F9F9"/>
                </a:highlight>
                <a:hlinkClick r:id="rId4"/>
              </a:rPr>
              <a:t>https://www.youtube.com/watch?v=jGwO_UgTS7I&amp;list=PLoROMvodv4rMiGQp3WXShtMGgzqpfVfbU</a:t>
            </a:r>
            <a:endParaRPr sz="10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9F9F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0e894b6b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00e894b6b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3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L15/2 Fine Tuning</a:t>
            </a:r>
            <a:endParaRPr sz="23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3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http://courses.d2l.ai/</a:t>
            </a:r>
            <a:endParaRPr sz="23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0e894b6b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00e894b6b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1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learning.oreilly.com/library/view/deep-learning-essentials/9781785880360/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learning.oreilly.com/library/view/deep-learning-essentials/9781785880360/61e06c7d-8c36-406b-b17b-97d35b8c86b6.xhtml" TargetMode="External"/><Relationship Id="rId6" Type="http://schemas.openxmlformats.org/officeDocument/2006/relationships/image" Target="../media/image42.jpg"/><Relationship Id="rId7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hyperlink" Target="https://keras.io/guides/transfer_learning/" TargetMode="External"/><Relationship Id="rId9" Type="http://schemas.openxmlformats.org/officeDocument/2006/relationships/image" Target="../media/image35.png"/><Relationship Id="rId5" Type="http://schemas.openxmlformats.org/officeDocument/2006/relationships/hyperlink" Target="https://www.tensorflow.org/tutorials/images/transfer_learning?hl=en" TargetMode="External"/><Relationship Id="rId6" Type="http://schemas.openxmlformats.org/officeDocument/2006/relationships/hyperlink" Target="https://www.tensorflow.org/tensorboard/hyperparameter_tuning_with_hparams?hl=en" TargetMode="External"/><Relationship Id="rId7" Type="http://schemas.openxmlformats.org/officeDocument/2006/relationships/hyperlink" Target="https://towardsdatascience.com/how-to-fine-tune-your-machine-learning-models-with-ease-8ca62d1217b1" TargetMode="External"/><Relationship Id="rId8" Type="http://schemas.openxmlformats.org/officeDocument/2006/relationships/hyperlink" Target="https://huggingface.co/transformers/training.html" TargetMode="External"/><Relationship Id="rId11" Type="http://schemas.openxmlformats.org/officeDocument/2006/relationships/image" Target="../media/image32.png"/><Relationship Id="rId10" Type="http://schemas.openxmlformats.org/officeDocument/2006/relationships/image" Target="../media/image33.png"/><Relationship Id="rId13" Type="http://schemas.openxmlformats.org/officeDocument/2006/relationships/image" Target="../media/image34.png"/><Relationship Id="rId12" Type="http://schemas.openxmlformats.org/officeDocument/2006/relationships/hyperlink" Target="https://www.youtube.com/watch?v=alq1l8Lv9G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7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hyperlink" Target="https://campus.datacamp.com/courses/supervised-learning-with-scikit-learn/fine-tuning-your-model?ex=10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tensorflow.org/tensorboard/hyperparameter_tuning_with_hparams" TargetMode="External"/><Relationship Id="rId4" Type="http://schemas.openxmlformats.org/officeDocument/2006/relationships/hyperlink" Target="https://www.tensorflow.org/api_docs/python/tf/keras/dataset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hyperlink" Target="https://experiments.withgoogle.com/ai/beat-blender/view/" TargetMode="External"/><Relationship Id="rId5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upstart.com/blog/introducing-credit-decision-api?__cf_chl_captcha_tk__=pmd_n6F3oaR6TLw15l0mac4soUV1rl3PFspMaeQGtt1MzTo-1635836991-0-gqNtZGzNA2WjcnBszQi9" TargetMode="External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7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hyperlink" Target="https://cloud.ibm.com/apidocs/assistant/assistant-v2?code=python" TargetMode="External"/><Relationship Id="rId9" Type="http://schemas.openxmlformats.org/officeDocument/2006/relationships/hyperlink" Target="https://cloud.google.com/vision/" TargetMode="External"/><Relationship Id="rId5" Type="http://schemas.openxmlformats.org/officeDocument/2006/relationships/image" Target="../media/image47.png"/><Relationship Id="rId6" Type="http://schemas.openxmlformats.org/officeDocument/2006/relationships/hyperlink" Target="https://cloud.google.com/vision/" TargetMode="External"/><Relationship Id="rId7" Type="http://schemas.openxmlformats.org/officeDocument/2006/relationships/image" Target="../media/image46.png"/><Relationship Id="rId8" Type="http://schemas.openxmlformats.org/officeDocument/2006/relationships/hyperlink" Target="https://cloud.google.com/vision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7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hyperlink" Target="https://flask.palletsprojects.com/en/2.0.x/" TargetMode="External"/><Relationship Id="rId5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Relationship Id="rId5" Type="http://schemas.openxmlformats.org/officeDocument/2006/relationships/hyperlink" Target="https://medium.com/@ashaicy/serialization-and-deserialization-techniques-in-python-deserialization-69beed1ed3ef" TargetMode="External"/><Relationship Id="rId6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6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fortinet.com/solutions/small-business/stop-ransomware-phishing" TargetMode="External"/><Relationship Id="rId4" Type="http://schemas.openxmlformats.org/officeDocument/2006/relationships/image" Target="../media/image73.png"/><Relationship Id="rId5" Type="http://schemas.openxmlformats.org/officeDocument/2006/relationships/image" Target="../media/image67.png"/><Relationship Id="rId6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Relationship Id="rId4" Type="http://schemas.openxmlformats.org/officeDocument/2006/relationships/hyperlink" Target="https://drive.google.com/drive/folders/1IYILrqH0xxE85Iz1JP_YWnQBKocacfcn?usp=sharing" TargetMode="External"/><Relationship Id="rId5" Type="http://schemas.openxmlformats.org/officeDocument/2006/relationships/hyperlink" Target="https://drive.google.com/drive/folders/1IYILrqH0xxE85Iz1JP_YWnQBKocacfcn?usp=sharing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jpg"/><Relationship Id="rId4" Type="http://schemas.openxmlformats.org/officeDocument/2006/relationships/image" Target="../media/image65.png"/><Relationship Id="rId5" Type="http://schemas.openxmlformats.org/officeDocument/2006/relationships/image" Target="../media/image26.png"/><Relationship Id="rId6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Relationship Id="rId4" Type="http://schemas.openxmlformats.org/officeDocument/2006/relationships/hyperlink" Target="https://colab.research.google.com/drive/1QyWX_bq-fkQl2De53pqimPReabz8UtFY?usp=sharing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gif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0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.d2l.ai/stanford-cs329p/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c.d2l.ai/stanford-cs329p/_static/pdfs/cs329p_slides_9_1.pdf" TargetMode="External"/><Relationship Id="rId6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.d2l.ai/berkeley-stat-157/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github.com/d2l-ai/berkeley-stat-157/blob/master/slides/3_14/15-Finetune.pdf" TargetMode="External"/><Relationship Id="rId5" Type="http://schemas.openxmlformats.org/officeDocument/2006/relationships/hyperlink" Target="https://c.d2l.ai/berkeley-stat-157/" TargetMode="External"/><Relationship Id="rId6" Type="http://schemas.openxmlformats.org/officeDocument/2006/relationships/hyperlink" Target="https://c.d2l.ai/berkeley-stat-157/slides/3_14/15-Finetune.pdf" TargetMode="External"/><Relationship Id="rId7" Type="http://schemas.openxmlformats.org/officeDocument/2006/relationships/hyperlink" Target="https://www.youtube.com/watch?v=MhZ0MXhNNBY" TargetMode="External"/><Relationship Id="rId8" Type="http://schemas.openxmlformats.org/officeDocument/2006/relationships/image" Target="../media/image36.png"/><Relationship Id="rId10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2l.ai/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://www.d2l.ai/chapter_computer-vision/fine-tuning.html?highlight=fine" TargetMode="External"/><Relationship Id="rId6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9"/>
          <p:cNvSpPr txBox="1"/>
          <p:nvPr/>
        </p:nvSpPr>
        <p:spPr>
          <a:xfrm>
            <a:off x="377100" y="157675"/>
            <a:ext cx="85797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Deep Learning Essentials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9"/>
          <p:cNvSpPr txBox="1"/>
          <p:nvPr/>
        </p:nvSpPr>
        <p:spPr>
          <a:xfrm>
            <a:off x="555225" y="2226600"/>
            <a:ext cx="4599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Deep Learning Hacks/ </a:t>
            </a:r>
            <a:r>
              <a:rPr b="1" lang="en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Fine-tuning</a:t>
            </a:r>
            <a:endParaRPr b="1" sz="24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425" y="1077825"/>
            <a:ext cx="2732832" cy="3361401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49"/>
          <p:cNvPicPr preferRelativeResize="0"/>
          <p:nvPr/>
        </p:nvPicPr>
        <p:blipFill rotWithShape="1">
          <a:blip r:embed="rId7">
            <a:alphaModFix/>
          </a:blip>
          <a:srcRect b="93487" l="0" r="62427" t="0"/>
          <a:stretch/>
        </p:blipFill>
        <p:spPr>
          <a:xfrm>
            <a:off x="5610425" y="4515425"/>
            <a:ext cx="1234649" cy="267674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0"/>
          <p:cNvSpPr txBox="1"/>
          <p:nvPr/>
        </p:nvSpPr>
        <p:spPr>
          <a:xfrm>
            <a:off x="758100" y="157675"/>
            <a:ext cx="76137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DOCUMENTACION</a:t>
            </a:r>
            <a:r>
              <a:rPr b="1"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BLOGS</a:t>
            </a:r>
            <a:endParaRPr b="0" i="0" sz="33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50"/>
          <p:cNvSpPr txBox="1"/>
          <p:nvPr/>
        </p:nvSpPr>
        <p:spPr>
          <a:xfrm>
            <a:off x="758100" y="1045175"/>
            <a:ext cx="3407100" cy="3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Transfer learning &amp; fine-tuning</a:t>
            </a:r>
            <a:endParaRPr b="1" sz="23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Transfer learning and fine-tuning</a:t>
            </a:r>
            <a:endParaRPr b="1"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Hyperparameter Tuning with the HParams Dashboard</a:t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How to Efficiently Fine-Tune your Machine Learning Models</a:t>
            </a:r>
            <a:endParaRPr b="1"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Fine-tuning a pretrained model</a:t>
            </a:r>
            <a:endParaRPr b="1"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7600" y="1071775"/>
            <a:ext cx="38100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17600" y="2329075"/>
            <a:ext cx="3968725" cy="8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65000" y="3370849"/>
            <a:ext cx="110584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0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23253" y="3370850"/>
            <a:ext cx="119279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4585025" y="1357800"/>
            <a:ext cx="39279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Fine tune model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2"/>
          <p:cNvSpPr txBox="1"/>
          <p:nvPr/>
        </p:nvSpPr>
        <p:spPr>
          <a:xfrm>
            <a:off x="4434650" y="1976750"/>
            <a:ext cx="4418700" cy="1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 A LA IMPLEMENTACIÓN</a:t>
            </a:r>
            <a:endParaRPr b="1" sz="1200"/>
          </a:p>
        </p:txBody>
      </p:sp>
      <p:pic>
        <p:nvPicPr>
          <p:cNvPr id="258" name="Google Shape;2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2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3"/>
          <p:cNvPicPr preferRelativeResize="0"/>
          <p:nvPr/>
        </p:nvPicPr>
        <p:blipFill rotWithShape="1">
          <a:blip r:embed="rId3">
            <a:alphaModFix/>
          </a:blip>
          <a:srcRect b="20580" l="23636" r="3546" t="6724"/>
          <a:stretch/>
        </p:blipFill>
        <p:spPr>
          <a:xfrm>
            <a:off x="3063726" y="1708401"/>
            <a:ext cx="3974251" cy="223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3"/>
          <p:cNvSpPr txBox="1"/>
          <p:nvPr/>
        </p:nvSpPr>
        <p:spPr>
          <a:xfrm>
            <a:off x="514350" y="174500"/>
            <a:ext cx="565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https://campus.datacamp.com/courses/supervised-learning-with-scikit-learn/fine-tuning-your-model?ex=10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4"/>
          <p:cNvSpPr txBox="1"/>
          <p:nvPr/>
        </p:nvSpPr>
        <p:spPr>
          <a:xfrm>
            <a:off x="2011475" y="1368525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https://www.tensorflow.org/tensorboard/hyperparameter_tuning_with_hparams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con otros datos</a:t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2011475" y="23537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https://www.tensorflow.org/api_docs/python/tf/keras/datasets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VIII: Machine Learning en producción.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0"/>
          <p:cNvSpPr txBox="1"/>
          <p:nvPr/>
        </p:nvSpPr>
        <p:spPr>
          <a:xfrm>
            <a:off x="1454150" y="750775"/>
            <a:ext cx="6128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Ha creado un modelo </a:t>
            </a:r>
            <a:r>
              <a:rPr lang="en" sz="1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aprendizaje automático </a:t>
            </a:r>
            <a:r>
              <a:rPr b="1" lang="en" sz="1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genial </a:t>
            </a:r>
            <a:r>
              <a:rPr lang="en" sz="1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que puede predecir/clasificar/clusterizar...</a:t>
            </a:r>
            <a:endParaRPr sz="1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912" y="1769600"/>
            <a:ext cx="5380175" cy="26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1"/>
          <p:cNvSpPr txBox="1"/>
          <p:nvPr/>
        </p:nvSpPr>
        <p:spPr>
          <a:xfrm>
            <a:off x="591100" y="1285950"/>
            <a:ext cx="790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¡A IMPLEMENTAR!</a:t>
            </a:r>
            <a:endParaRPr b="1" sz="4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61"/>
          <p:cNvPicPr preferRelativeResize="0"/>
          <p:nvPr/>
        </p:nvPicPr>
        <p:blipFill rotWithShape="1">
          <a:blip r:embed="rId4">
            <a:alphaModFix/>
          </a:blip>
          <a:srcRect b="13425" l="0" r="0" t="31188"/>
          <a:stretch/>
        </p:blipFill>
        <p:spPr>
          <a:xfrm>
            <a:off x="3426450" y="2716900"/>
            <a:ext cx="2291100" cy="12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2"/>
          <p:cNvSpPr txBox="1"/>
          <p:nvPr/>
        </p:nvSpPr>
        <p:spPr>
          <a:xfrm>
            <a:off x="1192950" y="720175"/>
            <a:ext cx="6758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implementación </a:t>
            </a:r>
            <a:r>
              <a:rPr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modelos de aprendizaje automático o la puesta en producción de modelos </a:t>
            </a:r>
            <a:r>
              <a:rPr b="1"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significa poner </a:t>
            </a:r>
            <a:r>
              <a:rPr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sus </a:t>
            </a:r>
            <a:r>
              <a:rPr b="1"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modelos a disposición</a:t>
            </a:r>
            <a:r>
              <a:rPr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los </a:t>
            </a:r>
            <a:r>
              <a:rPr b="1"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usuarios </a:t>
            </a:r>
            <a:r>
              <a:rPr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sistemas finales</a:t>
            </a:r>
            <a:r>
              <a:rPr lang="en" sz="1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9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4" name="Google Shape;314;p62"/>
          <p:cNvGrpSpPr/>
          <p:nvPr/>
        </p:nvGrpSpPr>
        <p:grpSpPr>
          <a:xfrm>
            <a:off x="1897632" y="2398219"/>
            <a:ext cx="5348736" cy="1983268"/>
            <a:chOff x="995210" y="1998475"/>
            <a:chExt cx="7153585" cy="2611625"/>
          </a:xfrm>
        </p:grpSpPr>
        <p:pic>
          <p:nvPicPr>
            <p:cNvPr id="315" name="Google Shape;315;p62"/>
            <p:cNvPicPr preferRelativeResize="0"/>
            <p:nvPr/>
          </p:nvPicPr>
          <p:blipFill rotWithShape="1">
            <a:blip r:embed="rId4">
              <a:alphaModFix amt="30000"/>
            </a:blip>
            <a:srcRect b="0" l="1070" r="-1069" t="0"/>
            <a:stretch/>
          </p:blipFill>
          <p:spPr>
            <a:xfrm>
              <a:off x="995210" y="1998475"/>
              <a:ext cx="7153581" cy="2611625"/>
            </a:xfrm>
            <a:prstGeom prst="rect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16" name="Google Shape;316;p62"/>
            <p:cNvPicPr preferRelativeResize="0"/>
            <p:nvPr/>
          </p:nvPicPr>
          <p:blipFill rotWithShape="1">
            <a:blip r:embed="rId4">
              <a:alphaModFix amt="88000"/>
            </a:blip>
            <a:srcRect b="0" l="62269" r="-1070" t="0"/>
            <a:stretch/>
          </p:blipFill>
          <p:spPr>
            <a:xfrm>
              <a:off x="5373119" y="1998475"/>
              <a:ext cx="2775676" cy="2611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3"/>
          <p:cNvSpPr txBox="1"/>
          <p:nvPr/>
        </p:nvSpPr>
        <p:spPr>
          <a:xfrm>
            <a:off x="431700" y="372825"/>
            <a:ext cx="754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USUARIOS</a:t>
            </a:r>
            <a:r>
              <a:rPr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b="1" lang="en" sz="2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SISTEMAS FINALES </a:t>
            </a:r>
            <a:r>
              <a:rPr b="1"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🤔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63"/>
          <p:cNvPicPr preferRelativeResize="0"/>
          <p:nvPr/>
        </p:nvPicPr>
        <p:blipFill rotWithShape="1">
          <a:blip r:embed="rId3">
            <a:alphaModFix/>
          </a:blip>
          <a:srcRect b="0" l="0" r="0" t="14973"/>
          <a:stretch/>
        </p:blipFill>
        <p:spPr>
          <a:xfrm>
            <a:off x="537675" y="1567425"/>
            <a:ext cx="4410900" cy="192727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3" name="Google Shape;323;p6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575" y="1567425"/>
            <a:ext cx="3283350" cy="19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3"/>
          <p:cNvSpPr txBox="1"/>
          <p:nvPr/>
        </p:nvSpPr>
        <p:spPr>
          <a:xfrm>
            <a:off x="5361575" y="3466400"/>
            <a:ext cx="328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3800"/>
              </a:spcBef>
              <a:spcAft>
                <a:spcPts val="1500"/>
              </a:spcAft>
              <a:buNone/>
            </a:pPr>
            <a:r>
              <a:rPr lang="en" sz="800">
                <a:solidFill>
                  <a:srgbClr val="A64D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endParaRPr sz="800">
              <a:solidFill>
                <a:srgbClr val="A64D7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88125" y="1562100"/>
            <a:ext cx="3675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3800"/>
              </a:spcBef>
              <a:spcAft>
                <a:spcPts val="1500"/>
              </a:spcAft>
              <a:buNone/>
            </a:pPr>
            <a:r>
              <a:rPr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 un </a:t>
            </a:r>
            <a:r>
              <a:rPr b="1"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desarrollador de frontend</a:t>
            </a:r>
            <a:r>
              <a:rPr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necesita usar su modelo de ML </a:t>
            </a:r>
            <a:r>
              <a:rPr b="1"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crear una aplicación web</a:t>
            </a:r>
            <a:r>
              <a:rPr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con tecnología de aprendizaje automático, solo necesitaría </a:t>
            </a:r>
            <a:r>
              <a:rPr b="1"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obtener el </a:t>
            </a:r>
            <a:r>
              <a:rPr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URL </a:t>
            </a:r>
            <a:r>
              <a:rPr b="1"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Endpoint </a:t>
            </a:r>
            <a:r>
              <a:rPr lang="en" sz="1300">
                <a:solidFill>
                  <a:srgbClr val="16161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desde donde se sirve la API. </a:t>
            </a:r>
            <a:endParaRPr sz="1300">
              <a:solidFill>
                <a:srgbClr val="161616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64"/>
          <p:cNvSpPr txBox="1"/>
          <p:nvPr/>
        </p:nvSpPr>
        <p:spPr>
          <a:xfrm>
            <a:off x="394950" y="376575"/>
            <a:ext cx="779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3800"/>
              </a:spcBef>
              <a:spcAft>
                <a:spcPts val="150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ENFOQUE DE API PARA EL DEPLOYMENT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6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3728" l="19945" r="20030" t="12541"/>
          <a:stretch/>
        </p:blipFill>
        <p:spPr>
          <a:xfrm>
            <a:off x="4825072" y="1257300"/>
            <a:ext cx="3936398" cy="2719726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64"/>
          <p:cNvSpPr txBox="1"/>
          <p:nvPr/>
        </p:nvSpPr>
        <p:spPr>
          <a:xfrm>
            <a:off x="4825075" y="3965100"/>
            <a:ext cx="393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3800"/>
              </a:spcBef>
              <a:spcAft>
                <a:spcPts val="1500"/>
              </a:spcAft>
              <a:buNone/>
            </a:pPr>
            <a:r>
              <a:rPr lang="en" sz="800">
                <a:solidFill>
                  <a:srgbClr val="A64D7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endParaRPr sz="800">
              <a:solidFill>
                <a:srgbClr val="A64D7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5"/>
          <p:cNvSpPr txBox="1"/>
          <p:nvPr/>
        </p:nvSpPr>
        <p:spPr>
          <a:xfrm>
            <a:off x="4434650" y="1976750"/>
            <a:ext cx="4418700" cy="1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SON LAS API?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5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¿QUÉ SON LAS API?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6"/>
          <p:cNvSpPr txBox="1"/>
          <p:nvPr/>
        </p:nvSpPr>
        <p:spPr>
          <a:xfrm>
            <a:off x="1120650" y="3178200"/>
            <a:ext cx="690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as API tienden 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devolver datos en un formato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de intercambio de datos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estándar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, como JSON, XML, etc. </a:t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Una vez que el desarrollador tiene la salida deseada, puede diseñar de la forma que ellos quieran.</a:t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p66"/>
          <p:cNvPicPr preferRelativeResize="0"/>
          <p:nvPr/>
        </p:nvPicPr>
        <p:blipFill rotWithShape="1">
          <a:blip r:embed="rId4">
            <a:alphaModFix/>
          </a:blip>
          <a:srcRect b="27903" l="27741" r="2852" t="35603"/>
          <a:stretch/>
        </p:blipFill>
        <p:spPr>
          <a:xfrm>
            <a:off x="1144488" y="964425"/>
            <a:ext cx="6855024" cy="20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 txBox="1"/>
          <p:nvPr/>
        </p:nvSpPr>
        <p:spPr>
          <a:xfrm>
            <a:off x="377100" y="4624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EJEMPLOS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ML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APIs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00" y="1599337"/>
            <a:ext cx="3892475" cy="164082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67">
            <a:hlinkClick r:id="rId6"/>
          </p:cNvPr>
          <p:cNvPicPr preferRelativeResize="0"/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4587725" y="1457575"/>
            <a:ext cx="4327675" cy="2838758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67">
            <a:hlinkClick r:id="rId8"/>
          </p:cNvPr>
          <p:cNvPicPr preferRelativeResize="0"/>
          <p:nvPr/>
        </p:nvPicPr>
        <p:blipFill rotWithShape="1">
          <a:blip r:embed="rId7">
            <a:alphaModFix/>
          </a:blip>
          <a:srcRect b="49869" l="0" r="0" t="0"/>
          <a:stretch/>
        </p:blipFill>
        <p:spPr>
          <a:xfrm>
            <a:off x="4587725" y="1457575"/>
            <a:ext cx="4327675" cy="14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7">
            <a:hlinkClick r:id="rId9"/>
          </p:cNvPr>
          <p:cNvPicPr preferRelativeResize="0"/>
          <p:nvPr/>
        </p:nvPicPr>
        <p:blipFill rotWithShape="1">
          <a:blip r:embed="rId7">
            <a:alphaModFix/>
          </a:blip>
          <a:srcRect b="0" l="77060" r="0" t="0"/>
          <a:stretch/>
        </p:blipFill>
        <p:spPr>
          <a:xfrm>
            <a:off x="7922650" y="1457575"/>
            <a:ext cx="992750" cy="28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8"/>
          <p:cNvSpPr txBox="1"/>
          <p:nvPr/>
        </p:nvSpPr>
        <p:spPr>
          <a:xfrm>
            <a:off x="377100" y="4624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ALGUNAS OTRAS APIs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600" y="1195238"/>
            <a:ext cx="4254799" cy="3209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9"/>
          <p:cNvSpPr txBox="1"/>
          <p:nvPr/>
        </p:nvSpPr>
        <p:spPr>
          <a:xfrm>
            <a:off x="4434650" y="1268675"/>
            <a:ext cx="4418700" cy="23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FLASK PARA CREAR UNA API A PARTIR DE UN MODELO DE ML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9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CONCEPTOS BÁSICOS DE FLASK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0"/>
          <p:cNvSpPr txBox="1"/>
          <p:nvPr/>
        </p:nvSpPr>
        <p:spPr>
          <a:xfrm>
            <a:off x="1444200" y="3630250"/>
            <a:ext cx="6255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Flask es un 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framework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de servicios web en Python 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muy popular.</a:t>
            </a:r>
            <a:endParaRPr b="1"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Flask viene con un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servidor web ligero incorporado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que necesita una 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configuración mínima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y se puede 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controlar desde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su </a:t>
            </a: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código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Python.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7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6550" y="1066122"/>
            <a:ext cx="5670900" cy="22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Estructura de una API con FLASK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71"/>
          <p:cNvPicPr preferRelativeResize="0"/>
          <p:nvPr/>
        </p:nvPicPr>
        <p:blipFill rotWithShape="1">
          <a:blip r:embed="rId3">
            <a:alphaModFix/>
          </a:blip>
          <a:srcRect b="8599" l="0" r="0" t="3013"/>
          <a:stretch/>
        </p:blipFill>
        <p:spPr>
          <a:xfrm>
            <a:off x="1807525" y="762350"/>
            <a:ext cx="5528949" cy="419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2"/>
          <p:cNvSpPr txBox="1"/>
          <p:nvPr/>
        </p:nvSpPr>
        <p:spPr>
          <a:xfrm>
            <a:off x="4434650" y="1701375"/>
            <a:ext cx="4418700" cy="20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GUARDAR EL MODELO</a:t>
            </a:r>
            <a:endParaRPr b="1" sz="3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2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3"/>
          <p:cNvSpPr txBox="1"/>
          <p:nvPr/>
        </p:nvSpPr>
        <p:spPr>
          <a:xfrm>
            <a:off x="377100" y="157675"/>
            <a:ext cx="8579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GUARDAR EL MODELO: 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SERIALIZACIÓN Y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DESERIALIZACIÓN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73"/>
          <p:cNvSpPr txBox="1"/>
          <p:nvPr/>
        </p:nvSpPr>
        <p:spPr>
          <a:xfrm>
            <a:off x="300900" y="1405550"/>
            <a:ext cx="4151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serialización 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es un mecanismo para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convertir un objeto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en un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flujo de bytes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que se puede almacenar o transferir.</a:t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deserialización 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es el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proceso inverso 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en el que el flujo de bytes se utiliza para recrear el objeto real en la memoria. </a:t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Este mecanismo se utiliza para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conservar el objeto. </a:t>
            </a:r>
            <a:endParaRPr b="1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En Python se le llama a </a:t>
            </a:r>
            <a:r>
              <a:rPr b="1"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Pickling</a:t>
            </a:r>
            <a:r>
              <a:rPr lang="en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6" name="Google Shape;406;p73"/>
          <p:cNvPicPr preferRelativeResize="0"/>
          <p:nvPr/>
        </p:nvPicPr>
        <p:blipFill rotWithShape="1">
          <a:blip r:embed="rId4">
            <a:alphaModFix/>
          </a:blip>
          <a:srcRect b="0" l="0" r="0" t="3827"/>
          <a:stretch/>
        </p:blipFill>
        <p:spPr>
          <a:xfrm>
            <a:off x="4684275" y="1594225"/>
            <a:ext cx="4231126" cy="26978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7" name="Google Shape;407;p7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7350" y="4110750"/>
            <a:ext cx="421475" cy="5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75" y="1052400"/>
            <a:ext cx="4091125" cy="786478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" name="Google Shape;41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212" y="1939175"/>
            <a:ext cx="4151451" cy="192934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4"/>
          <p:cNvSpPr txBox="1"/>
          <p:nvPr/>
        </p:nvSpPr>
        <p:spPr>
          <a:xfrm>
            <a:off x="377100" y="157675"/>
            <a:ext cx="51339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 vistazo 👀 a 3 ejemplos de </a:t>
            </a:r>
            <a:endParaRPr b="1" sz="2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la Es</a:t>
            </a:r>
            <a:r>
              <a:rPr b="1" lang="en" sz="2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tructura de los archivos</a:t>
            </a:r>
            <a:endParaRPr b="1" sz="2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74"/>
          <p:cNvPicPr preferRelativeResize="0"/>
          <p:nvPr/>
        </p:nvPicPr>
        <p:blipFill rotWithShape="1">
          <a:blip r:embed="rId5">
            <a:alphaModFix/>
          </a:blip>
          <a:srcRect b="0" l="0" r="0" t="5060"/>
          <a:stretch/>
        </p:blipFill>
        <p:spPr>
          <a:xfrm>
            <a:off x="1309675" y="4000850"/>
            <a:ext cx="4091125" cy="10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4"/>
          <p:cNvSpPr txBox="1"/>
          <p:nvPr/>
        </p:nvSpPr>
        <p:spPr>
          <a:xfrm>
            <a:off x="685650" y="1052397"/>
            <a:ext cx="4809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D5A6BD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700">
              <a:solidFill>
                <a:srgbClr val="D5A6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74"/>
          <p:cNvSpPr txBox="1"/>
          <p:nvPr/>
        </p:nvSpPr>
        <p:spPr>
          <a:xfrm>
            <a:off x="609450" y="2009122"/>
            <a:ext cx="4809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D5A6BD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700">
              <a:solidFill>
                <a:srgbClr val="D5A6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74"/>
          <p:cNvSpPr txBox="1"/>
          <p:nvPr/>
        </p:nvSpPr>
        <p:spPr>
          <a:xfrm>
            <a:off x="609450" y="4000848"/>
            <a:ext cx="480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D5A6BD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2700">
              <a:solidFill>
                <a:srgbClr val="D5A6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/>
        </p:nvSpPr>
        <p:spPr>
          <a:xfrm>
            <a:off x="282150" y="507375"/>
            <a:ext cx="85797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¡Enhorabuena! 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¡Ya llegamos al espacio de ML Engineers!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4" name="Google Shape;4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475" y="1906650"/>
            <a:ext cx="7311499" cy="269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/>
        </p:nvSpPr>
        <p:spPr>
          <a:xfrm>
            <a:off x="4434650" y="2163625"/>
            <a:ext cx="4418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PASOS A SEGUIR</a:t>
            </a:r>
            <a:endParaRPr b="1" sz="3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6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7"/>
          <p:cNvSpPr txBox="1"/>
          <p:nvPr/>
        </p:nvSpPr>
        <p:spPr>
          <a:xfrm>
            <a:off x="529500" y="386275"/>
            <a:ext cx="8095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PASOS A SEGUIR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0" name="Google Shape;44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7"/>
          <p:cNvSpPr txBox="1"/>
          <p:nvPr/>
        </p:nvSpPr>
        <p:spPr>
          <a:xfrm>
            <a:off x="542875" y="1207200"/>
            <a:ext cx="6902700" cy="3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50">
                <a:solidFill>
                  <a:srgbClr val="441848"/>
                </a:solidFill>
              </a:rPr>
              <a:t>☑</a:t>
            </a:r>
            <a:r>
              <a:rPr b="1" lang="en" sz="2950">
                <a:solidFill>
                  <a:srgbClr val="007EE6"/>
                </a:solidFill>
              </a:rPr>
              <a:t> </a:t>
            </a:r>
            <a:r>
              <a:rPr lang="en" sz="15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Cargar el conjunto de datos y seleccionar las características.</a:t>
            </a:r>
            <a:endParaRPr sz="15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50">
                <a:solidFill>
                  <a:srgbClr val="441848"/>
                </a:solidFill>
              </a:rPr>
              <a:t>☑ </a:t>
            </a:r>
            <a:r>
              <a:rPr lang="en" sz="15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Hacer el preprocesamiento de datos necesario.</a:t>
            </a:r>
            <a:endParaRPr sz="15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50">
                <a:solidFill>
                  <a:srgbClr val="441848"/>
                </a:solidFill>
              </a:rPr>
              <a:t>☑ </a:t>
            </a:r>
            <a:r>
              <a:rPr lang="en" sz="15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Crear un modelo y serializarlo.</a:t>
            </a:r>
            <a:endParaRPr sz="15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50">
                <a:solidFill>
                  <a:srgbClr val="441848"/>
                </a:solidFill>
              </a:rPr>
              <a:t>☑ </a:t>
            </a:r>
            <a:r>
              <a:rPr lang="en" sz="15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Crear una API simple usando Flask envolviendo al modelo.</a:t>
            </a:r>
            <a:endParaRPr sz="15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50">
                <a:solidFill>
                  <a:srgbClr val="441848"/>
                </a:solidFill>
              </a:rPr>
              <a:t>☑ </a:t>
            </a:r>
            <a:r>
              <a:rPr lang="en" sz="15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Probar su API.</a:t>
            </a:r>
            <a:endParaRPr sz="15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2" name="Google Shape;44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9038" y="3794725"/>
            <a:ext cx="872350" cy="8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8"/>
          <p:cNvSpPr txBox="1"/>
          <p:nvPr/>
        </p:nvSpPr>
        <p:spPr>
          <a:xfrm>
            <a:off x="4434650" y="2163625"/>
            <a:ext cx="4418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REPASANDO ALGUNOS CONCEPTOS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8" name="Google Shape;4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8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82" name="Google Shape;1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/>
          <p:nvPr/>
        </p:nvSpPr>
        <p:spPr>
          <a:xfrm>
            <a:off x="502950" y="1318725"/>
            <a:ext cx="82209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Montserrat"/>
              <a:buChar char="●"/>
            </a:pP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r>
              <a:rPr lang="en" sz="2100">
                <a:solidFill>
                  <a:srgbClr val="292929"/>
                </a:solidFill>
              </a:rPr>
              <a:t>🤖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… 📈 </a:t>
            </a: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... 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💻🐍 ... </a:t>
            </a:r>
            <a:r>
              <a:rPr lang="en" sz="1800">
                <a:solidFill>
                  <a:srgbClr val="292929"/>
                </a:solidFill>
              </a:rPr>
              <a:t>💜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r>
              <a:rPr b="1"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🤖.</a:t>
            </a:r>
            <a:endParaRPr sz="1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... </a:t>
            </a:r>
            <a:r>
              <a:rPr b="1" lang="en" sz="1800">
                <a:solidFill>
                  <a:srgbClr val="292929"/>
                </a:solidFill>
              </a:rPr>
              <a:t>🐱‍💻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r>
              <a:rPr lang="en" sz="2100">
                <a:solidFill>
                  <a:srgbClr val="292929"/>
                </a:solidFill>
              </a:rPr>
              <a:t>🤖</a:t>
            </a:r>
            <a:r>
              <a:rPr lang="en" sz="1800">
                <a:solidFill>
                  <a:srgbClr val="292929"/>
                </a:solidFill>
              </a:rPr>
              <a:t>💜</a:t>
            </a:r>
            <a:r>
              <a:rPr lang="en" sz="19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9"/>
          <p:cNvSpPr txBox="1"/>
          <p:nvPr/>
        </p:nvSpPr>
        <p:spPr>
          <a:xfrm>
            <a:off x="377100" y="3100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Recordemos: Definición de Cross Validation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37" y="1765474"/>
            <a:ext cx="7799526" cy="234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550" y="1567425"/>
            <a:ext cx="7136900" cy="259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80"/>
          <p:cNvSpPr txBox="1"/>
          <p:nvPr/>
        </p:nvSpPr>
        <p:spPr>
          <a:xfrm>
            <a:off x="377100" y="3100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Recordemos: Definición de Cross Validation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Recordemos: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Random Forest Classifier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75" y="695575"/>
            <a:ext cx="7365555" cy="4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Recordemos: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Random Forest Classifier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5" name="Google Shape;47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25" y="695575"/>
            <a:ext cx="7365556" cy="4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3"/>
          <p:cNvSpPr txBox="1"/>
          <p:nvPr/>
        </p:nvSpPr>
        <p:spPr>
          <a:xfrm>
            <a:off x="742175" y="254725"/>
            <a:ext cx="76596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TEORIA+PRACTICA: </a:t>
            </a:r>
            <a:endParaRPr u="sng">
              <a:solidFill>
                <a:srgbClr val="441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DETECTOR DE URLs FAKE</a:t>
            </a:r>
            <a:endParaRPr b="1" sz="1800">
              <a:solidFill>
                <a:srgbClr val="441848"/>
              </a:solidFill>
            </a:endParaRPr>
          </a:p>
        </p:txBody>
      </p:sp>
      <p:pic>
        <p:nvPicPr>
          <p:cNvPr id="481" name="Google Shape;481;p8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15218"/>
          <a:stretch/>
        </p:blipFill>
        <p:spPr>
          <a:xfrm>
            <a:off x="2549549" y="2912250"/>
            <a:ext cx="3722400" cy="1581900"/>
          </a:xfrm>
          <a:prstGeom prst="roundRect">
            <a:avLst>
              <a:gd fmla="val 13266" name="adj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2" name="Google Shape;482;p83"/>
          <p:cNvPicPr preferRelativeResize="0"/>
          <p:nvPr/>
        </p:nvPicPr>
        <p:blipFill rotWithShape="1">
          <a:blip r:embed="rId5">
            <a:alphaModFix/>
          </a:blip>
          <a:srcRect b="17791" l="0" r="0" t="11998"/>
          <a:stretch/>
        </p:blipFill>
        <p:spPr>
          <a:xfrm>
            <a:off x="2258900" y="3723600"/>
            <a:ext cx="1321200" cy="927600"/>
          </a:xfrm>
          <a:prstGeom prst="roundRect">
            <a:avLst>
              <a:gd fmla="val 10923" name="adj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p83"/>
          <p:cNvSpPr txBox="1"/>
          <p:nvPr/>
        </p:nvSpPr>
        <p:spPr>
          <a:xfrm>
            <a:off x="921450" y="1425950"/>
            <a:ext cx="73011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Escenario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: Perteneces al equipo interno de Data Science +  ML Engineers de una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compañía de Cybersecurity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que incluye en su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catálogo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de servicios la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detección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de Phishing. Tu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misión del día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 será </a:t>
            </a:r>
            <a:r>
              <a:rPr lang="en" sz="1300">
                <a:solidFill>
                  <a:srgbClr val="161616"/>
                </a:solidFill>
                <a:latin typeface="Montserrat"/>
                <a:ea typeface="Montserrat"/>
                <a:cs typeface="Montserrat"/>
                <a:sym typeface="Montserrat"/>
              </a:rPr>
              <a:t>la puesta en producción de modelo dedicado a obtener la probabilidad de que un url sea fraudulenta...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83"/>
          <p:cNvPicPr preferRelativeResize="0"/>
          <p:nvPr/>
        </p:nvPicPr>
        <p:blipFill rotWithShape="1">
          <a:blip r:embed="rId6">
            <a:alphaModFix/>
          </a:blip>
          <a:srcRect b="77909" l="0" r="53861" t="0"/>
          <a:stretch/>
        </p:blipFill>
        <p:spPr>
          <a:xfrm>
            <a:off x="5416150" y="3875974"/>
            <a:ext cx="1376700" cy="70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84"/>
          <p:cNvPicPr preferRelativeResize="0"/>
          <p:nvPr/>
        </p:nvPicPr>
        <p:blipFill rotWithShape="1">
          <a:blip r:embed="rId3">
            <a:alphaModFix/>
          </a:blip>
          <a:srcRect b="0" l="0" r="0" t="6006"/>
          <a:stretch/>
        </p:blipFill>
        <p:spPr>
          <a:xfrm>
            <a:off x="1865875" y="2931650"/>
            <a:ext cx="5412250" cy="1515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0" name="Google Shape;490;p84"/>
          <p:cNvSpPr txBox="1"/>
          <p:nvPr/>
        </p:nvSpPr>
        <p:spPr>
          <a:xfrm>
            <a:off x="742175" y="635725"/>
            <a:ext cx="76596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TEORIA+PRACTICA</a:t>
            </a: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u="sng">
              <a:solidFill>
                <a:srgbClr val="44184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DETECTOR DE URLs FAKE</a:t>
            </a:r>
            <a:endParaRPr b="1" sz="1800">
              <a:solidFill>
                <a:srgbClr val="441848"/>
              </a:solidFill>
            </a:endParaRPr>
          </a:p>
        </p:txBody>
      </p:sp>
      <p:sp>
        <p:nvSpPr>
          <p:cNvPr id="491" name="Google Shape;491;p84"/>
          <p:cNvSpPr txBox="1"/>
          <p:nvPr/>
        </p:nvSpPr>
        <p:spPr>
          <a:xfrm>
            <a:off x="742200" y="1967175"/>
            <a:ext cx="7659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251"/>
                </a:solidFill>
                <a:latin typeface="Montserrat"/>
                <a:ea typeface="Montserrat"/>
                <a:cs typeface="Montserrat"/>
                <a:sym typeface="Montserrat"/>
              </a:rPr>
              <a:t>Descargar la carpeta completa 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RecursosClase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2</a:t>
            </a:r>
            <a:endParaRPr sz="500">
              <a:solidFill>
                <a:srgbClr val="3D425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251"/>
                </a:solidFill>
                <a:latin typeface="Montserrat"/>
                <a:ea typeface="Montserrat"/>
                <a:cs typeface="Montserrat"/>
                <a:sym typeface="Montserrat"/>
              </a:rPr>
              <a:t>que trabajaremos en Anaconda.</a:t>
            </a:r>
            <a:endParaRPr sz="1800">
              <a:solidFill>
                <a:srgbClr val="3D42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96" name="Google Shape;49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5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85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9" name="Google Shape;49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6"/>
          <p:cNvSpPr/>
          <p:nvPr/>
        </p:nvSpPr>
        <p:spPr>
          <a:xfrm>
            <a:off x="803550" y="1036875"/>
            <a:ext cx="7536900" cy="29667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6"/>
          <p:cNvSpPr txBox="1"/>
          <p:nvPr/>
        </p:nvSpPr>
        <p:spPr>
          <a:xfrm>
            <a:off x="1500000" y="1339975"/>
            <a:ext cx="6144000" cy="23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n"/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Challenge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trabaja similar a la actividad en clase 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desde Anaconda  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09" name="Google Shape;50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87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18" name="Google Shape;51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88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VIII: Machine Learning en producción.</a:t>
            </a:r>
            <a:endParaRPr b="1"/>
          </a:p>
        </p:txBody>
      </p:sp>
      <p:pic>
        <p:nvPicPr>
          <p:cNvPr id="525" name="Google Shape;52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89" name="Google Shape;1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4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539600" y="18020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4"/>
          <p:cNvSpPr txBox="1"/>
          <p:nvPr/>
        </p:nvSpPr>
        <p:spPr>
          <a:xfrm>
            <a:off x="548850" y="897000"/>
            <a:ext cx="75063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6:40 - 6:45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7:10 - 7:15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7:15 - 8:05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Teoria+Practica: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Primeros pasos con TensorBoard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8:05 - 8:20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8:20 - 9:00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Teoria+Practica: ...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9:00 - 9:30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Challenge: 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/>
          </a:p>
        </p:txBody>
      </p:sp>
      <p:pic>
        <p:nvPicPr>
          <p:cNvPr id="197" name="Google Shape;1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/>
          <p:nvPr/>
        </p:nvSpPr>
        <p:spPr>
          <a:xfrm>
            <a:off x="377100" y="157675"/>
            <a:ext cx="85797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CS 329P : Practical Machine Learning (2021 Fall) 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6"/>
          <p:cNvSpPr txBox="1"/>
          <p:nvPr/>
        </p:nvSpPr>
        <p:spPr>
          <a:xfrm>
            <a:off x="377100" y="2172325"/>
            <a:ext cx="3683700" cy="1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Slides de Part III 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Performance Tuning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9. Model Tuning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1850" y="1194400"/>
            <a:ext cx="2122471" cy="31895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7"/>
          <p:cNvSpPr txBox="1"/>
          <p:nvPr/>
        </p:nvSpPr>
        <p:spPr>
          <a:xfrm>
            <a:off x="377100" y="157675"/>
            <a:ext cx="85797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4705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Introduction to Deep Learning</a:t>
            </a:r>
            <a:endParaRPr b="1" sz="30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7"/>
          <p:cNvSpPr txBox="1"/>
          <p:nvPr/>
        </p:nvSpPr>
        <p:spPr>
          <a:xfrm>
            <a:off x="377100" y="1410325"/>
            <a:ext cx="3683700" cy="17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STAT 157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UC Berkeley, Spring, 2019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15. Image Augmentation,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Fine Tuning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Style Transfer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L15/2 Fine Tuning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3200" y="1051975"/>
            <a:ext cx="4778400" cy="23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18489" r="17685" t="0"/>
          <a:stretch/>
        </p:blipFill>
        <p:spPr>
          <a:xfrm>
            <a:off x="6312587" y="3337946"/>
            <a:ext cx="579626" cy="510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"/>
          <p:cNvSpPr txBox="1"/>
          <p:nvPr/>
        </p:nvSpPr>
        <p:spPr>
          <a:xfrm>
            <a:off x="377100" y="157675"/>
            <a:ext cx="85797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3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Dive into Deep Learning</a:t>
            </a:r>
            <a:endParaRPr b="1" sz="30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8"/>
          <p:cNvSpPr txBox="1"/>
          <p:nvPr/>
        </p:nvSpPr>
        <p:spPr>
          <a:xfrm>
            <a:off x="377100" y="2123350"/>
            <a:ext cx="36837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13.2.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Fine-Tuning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6751" y="1153200"/>
            <a:ext cx="2731526" cy="34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